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2038" r:id="rId2"/>
    <p:sldId id="258" r:id="rId3"/>
    <p:sldId id="2013" r:id="rId4"/>
    <p:sldId id="2039" r:id="rId5"/>
    <p:sldId id="2040" r:id="rId6"/>
    <p:sldId id="2041" r:id="rId7"/>
    <p:sldId id="2019" r:id="rId8"/>
    <p:sldId id="2044" r:id="rId9"/>
    <p:sldId id="2043" r:id="rId10"/>
    <p:sldId id="2042" r:id="rId11"/>
    <p:sldId id="2046" r:id="rId12"/>
    <p:sldId id="2047" r:id="rId13"/>
    <p:sldId id="2045" r:id="rId14"/>
    <p:sldId id="2048" r:id="rId15"/>
    <p:sldId id="2049" r:id="rId16"/>
    <p:sldId id="2050" r:id="rId17"/>
    <p:sldId id="2051" r:id="rId18"/>
    <p:sldId id="2052" r:id="rId19"/>
    <p:sldId id="2053" r:id="rId20"/>
    <p:sldId id="2054" r:id="rId21"/>
    <p:sldId id="2059" r:id="rId22"/>
    <p:sldId id="2055" r:id="rId23"/>
    <p:sldId id="2056" r:id="rId24"/>
    <p:sldId id="2057" r:id="rId25"/>
    <p:sldId id="2058" r:id="rId26"/>
    <p:sldId id="2060" r:id="rId27"/>
    <p:sldId id="2061" r:id="rId28"/>
    <p:sldId id="2062" r:id="rId29"/>
    <p:sldId id="2063" r:id="rId30"/>
    <p:sldId id="2064" r:id="rId31"/>
    <p:sldId id="2065" r:id="rId32"/>
    <p:sldId id="2070" r:id="rId33"/>
    <p:sldId id="2068" r:id="rId34"/>
    <p:sldId id="2066" r:id="rId35"/>
    <p:sldId id="206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7242" userDrawn="1">
          <p15:clr>
            <a:srgbClr val="A4A3A4"/>
          </p15:clr>
        </p15:guide>
        <p15:guide id="4" pos="3840" userDrawn="1">
          <p15:clr>
            <a:srgbClr val="A4A3A4"/>
          </p15:clr>
        </p15:guide>
        <p15:guide id="5" orient="horz" pos="346" userDrawn="1">
          <p15:clr>
            <a:srgbClr val="A4A3A4"/>
          </p15:clr>
        </p15:guide>
        <p15:guide id="6" orient="horz" pos="3974" userDrawn="1">
          <p15:clr>
            <a:srgbClr val="A4A3A4"/>
          </p15:clr>
        </p15:guide>
        <p15:guide id="7" pos="5541" userDrawn="1">
          <p15:clr>
            <a:srgbClr val="A4A3A4"/>
          </p15:clr>
        </p15:guide>
        <p15:guide id="9" pos="438" userDrawn="1">
          <p15:clr>
            <a:srgbClr val="A4A3A4"/>
          </p15:clr>
        </p15:guide>
        <p15:guide id="11" pos="2139" userDrawn="1">
          <p15:clr>
            <a:srgbClr val="A4A3A4"/>
          </p15:clr>
        </p15:guide>
        <p15:guide id="12" orient="horz" pos="1321" userDrawn="1">
          <p15:clr>
            <a:srgbClr val="A4A3A4"/>
          </p15:clr>
        </p15:guide>
        <p15:guide id="13" pos="5432">
          <p15:clr>
            <a:srgbClr val="A4A3A4"/>
          </p15:clr>
        </p15:guide>
        <p15:guide id="14" pos="2880">
          <p15:clr>
            <a:srgbClr val="A4A3A4"/>
          </p15:clr>
        </p15:guide>
        <p15:guide id="15" pos="4156">
          <p15:clr>
            <a:srgbClr val="A4A3A4"/>
          </p15:clr>
        </p15:guide>
        <p15:guide id="16" pos="329">
          <p15:clr>
            <a:srgbClr val="A4A3A4"/>
          </p15:clr>
        </p15:guide>
        <p15:guide id="17" pos="16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F4FD"/>
    <a:srgbClr val="F3F3F3"/>
    <a:srgbClr val="D9D9D8"/>
    <a:srgbClr val="B4B4B5"/>
    <a:srgbClr val="FEFCFB"/>
    <a:srgbClr val="39A9B5"/>
    <a:srgbClr val="3E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30"/>
    <p:restoredTop sz="95439"/>
  </p:normalViewPr>
  <p:slideViewPr>
    <p:cSldViewPr snapToGrid="0" snapToObjects="1" showGuides="1">
      <p:cViewPr varScale="1">
        <p:scale>
          <a:sx n="74" d="100"/>
          <a:sy n="74" d="100"/>
        </p:scale>
        <p:origin x="-1530" y="-18"/>
      </p:cViewPr>
      <p:guideLst>
        <p:guide orient="horz" pos="2160"/>
        <p:guide orient="horz" pos="346"/>
        <p:guide orient="horz" pos="3974"/>
        <p:guide orient="horz" pos="1321"/>
        <p:guide pos="7242"/>
        <p:guide pos="3840"/>
        <p:guide pos="5541"/>
        <p:guide pos="438"/>
        <p:guide pos="2139"/>
        <p:guide pos="5432"/>
        <p:guide pos="2880"/>
        <p:guide pos="4156"/>
        <p:guide pos="329"/>
        <p:guide pos="16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Libre Franklin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Libre Franklin Light" pitchFamily="2" charset="77"/>
              </a:defRPr>
            </a:lvl1pPr>
          </a:lstStyle>
          <a:p>
            <a:fld id="{88EDFB7E-8A14-5F4A-A8BC-FEC574E653A4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Libre Franklin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Libre Franklin Light" pitchFamily="2" charset="77"/>
              </a:defRPr>
            </a:lvl1pPr>
          </a:lstStyle>
          <a:p>
            <a:fld id="{4A1814F3-7BF6-CC41-BA5F-F3649E84E65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0263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Libre Franklin Light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Libre Franklin Light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Libre Franklin Light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Libre Franklin Light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Libre Franklin Light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507DD5-2493-8341-812E-B4C1B0D806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 b="0" i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7D68C4D-3B26-9249-9510-ACD9999031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6B8D83-963D-4743-B8D5-7CD2C6F4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CD552-C10E-614A-B810-77E320220E26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FC411A-6A7F-2149-854D-61E6BEF90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19527A-3EB5-8245-8C90-4822BBF30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8EADF-C030-F84C-ADA0-FD2E39B5A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203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xmlns="" id="{4455CFCF-49C9-5249-B4B9-DC3418D740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Libre Franklin Light" pitchFamily="2" charset="77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040165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61387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Green Watercolor">
  <p:cSld name="Blank - Green Watercolo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/>
          <p:nvPr/>
        </p:nvSpPr>
        <p:spPr>
          <a:xfrm>
            <a:off x="548700" y="731601"/>
            <a:ext cx="8046600" cy="5394800"/>
          </a:xfrm>
          <a:prstGeom prst="frame">
            <a:avLst>
              <a:gd name="adj1" fmla="val 63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3138" tIns="103138" rIns="103138" bIns="10313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sldNum" idx="12"/>
          </p:nvPr>
        </p:nvSpPr>
        <p:spPr>
          <a:xfrm>
            <a:off x="4297651" y="6126402"/>
            <a:ext cx="548700" cy="73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73" name="Google Shape;7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5104" y="1"/>
            <a:ext cx="2228899" cy="230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" y="4079367"/>
            <a:ext cx="2083950" cy="27786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576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46067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TIF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9C394FC-27AC-C040-A3DB-49CAE7260925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Libre Franklin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71899663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3F54A7D-8FBD-FD48-ACEA-6844D632CEA1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Libre Franklin Light" pitchFamily="2" charset="77"/>
            </a:endParaRP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xmlns="" id="{52B21ECF-A424-1141-9F67-FB81B1D45A56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5104313" y="1018906"/>
            <a:ext cx="3569427" cy="4846319"/>
          </a:xfrm>
          <a:prstGeom prst="parallelogram">
            <a:avLst>
              <a:gd name="adj" fmla="val 18183"/>
            </a:avLst>
          </a:pr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Libre Franklin Light" pitchFamily="2" charset="77"/>
                <a:ea typeface="Roboto Regular" charset="0"/>
                <a:cs typeface="Rubik Light" panose="02000604000000020004" pitchFamily="2" charset="-79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692280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ansition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4359ADE-3165-AC44-8740-BD255458F73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Libre Franklin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711311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11E0335-A672-8845-8861-85EA53A76BE2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Libre Franklin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5567026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and Number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509B422-E105-874F-90AF-A0B8FCD737F0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Libre Franklin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77657185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25F433-C43F-0342-A2BE-EF524ACB34DC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Libre Franklin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79263035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eneral Slide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97DF9AA-9249-4F48-9AAD-A49F79DF190B}"/>
              </a:ext>
            </a:extLst>
          </p:cNvPr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b="0" i="0" dirty="0">
              <a:latin typeface="Libre Franklin 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2697856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6E0E3DF-338D-EC4C-91AB-9274778D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1E322F-2259-7A46-B11A-273C145FE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CED869-9DD2-3D49-8A15-D33AF0A9E9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ibre Franklin Light" pitchFamily="2" charset="77"/>
              </a:defRPr>
            </a:lvl1pPr>
          </a:lstStyle>
          <a:p>
            <a:fld id="{B50CD552-C10E-614A-B810-77E320220E26}" type="datetimeFigureOut">
              <a:rPr lang="en-US" smtClean="0"/>
              <a:pPr/>
              <a:t>3/5/2021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DD88453-55E3-C54C-A2DB-2AC770422F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ibre Franklin Light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647BCF5-1DF8-BA4A-9BFE-6F357F018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ibre Franklin Light" pitchFamily="2" charset="77"/>
              </a:defRPr>
            </a:lvl1pPr>
          </a:lstStyle>
          <a:p>
            <a:fld id="{9998EADF-C030-F84C-ADA0-FD2E39B5A3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306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55" r:id="rId3"/>
    <p:sldLayoutId id="2147483669" r:id="rId4"/>
    <p:sldLayoutId id="2147483661" r:id="rId5"/>
    <p:sldLayoutId id="2147483672" r:id="rId6"/>
    <p:sldLayoutId id="2147483675" r:id="rId7"/>
    <p:sldLayoutId id="2147483671" r:id="rId8"/>
    <p:sldLayoutId id="2147483670" r:id="rId9"/>
    <p:sldLayoutId id="2147483664" r:id="rId10"/>
    <p:sldLayoutId id="2147483673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ibre Franklin Light" pitchFamily="2" charset="77"/>
          <a:ea typeface="+mj-ea"/>
          <a:cs typeface="Khula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ibre Franklin Light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ibre Franklin Light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ibre Franklin Light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ibre Franklin Light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ibre Franklin Light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792"/>
            <a:ext cx="8686800" cy="2308324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LARANGAN MELAKSANAKAN SESUATU WAKAF TANPA KEBENARAN MAIDAM BAGI MENGELAKKAN DIMANIPULASI OLEH PIHAK YANG TIDAK BERTANGGUNGJAWAB</a:t>
            </a:r>
            <a:endParaRPr lang="en-US" sz="3600" b="1" cap="all" spc="3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356015"/>
            <a:ext cx="883920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Menurut</a:t>
            </a:r>
            <a:r>
              <a:rPr lang="en-US" sz="2800" b="1" u="sng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2800" b="1" u="sng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Enakmen</a:t>
            </a:r>
            <a:r>
              <a:rPr lang="en-US" sz="2800" b="1" u="sng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2800" b="1" u="sng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2800" b="1" u="sng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(Terengganu) 2016, </a:t>
            </a:r>
            <a:r>
              <a:rPr lang="en-US" sz="2800" b="1" u="sng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Seksyen</a:t>
            </a:r>
            <a:r>
              <a:rPr lang="en-US" sz="2800" b="1" u="sng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45</a:t>
            </a:r>
          </a:p>
          <a:p>
            <a:pPr algn="ctr"/>
            <a:endParaRPr lang="en-US" sz="2800" b="1" u="sng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  <a:p>
            <a:pPr algn="ctr"/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Mana-mana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orang yang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mengurus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mentadbir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am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khas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tanpa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kebenaran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bertulis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daripada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majlis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(MAIDAM)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adalah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melakukan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sesuatu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kesalahan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apabila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disabitkan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boleh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dikenakan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denda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yang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tidak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melebihi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lima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ribu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ringgit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dihukum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penjara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selama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tempoh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tidak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melebihi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tiga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tahun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kedua-duanya</a:t>
            </a:r>
            <a:endParaRPr lang="en-US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159026" y="428495"/>
            <a:ext cx="8816009" cy="20005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Wingdings" pitchFamily="2" charset="2"/>
              <a:buChar char="v"/>
            </a:pP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Terbina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gahnya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Islam </a:t>
            </a:r>
            <a:r>
              <a:rPr lang="en-MY" sz="3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apabila</a:t>
            </a:r>
            <a:r>
              <a:rPr lang="en-MY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solat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kita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tegak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didirikan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sempurna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endParaRPr lang="en-MY" sz="31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>
              <a:buFont typeface="Wingdings" pitchFamily="2" charset="2"/>
              <a:buChar char="v"/>
            </a:pPr>
            <a:r>
              <a:rPr lang="en-MY" sz="31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runtuhlah</a:t>
            </a:r>
            <a:r>
              <a:rPr lang="en-MY" sz="31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agama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dunia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apabila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solat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kita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1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abaikan</a:t>
            </a:r>
            <a:r>
              <a:rPr lang="en-MY" sz="31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31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9830" y="2843698"/>
            <a:ext cx="8534400" cy="31393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وَمَا أُمِرُوا </a:t>
            </a:r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إِلا </a:t>
            </a:r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لِيَعْبُدُوا </a:t>
            </a:r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ٱللَّهَ مُخْلِصِينَ لَهُ ٱلدِّينَ </a:t>
            </a:r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حُنَفَاءَ وَيُقِيمُوا </a:t>
            </a:r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ٱلصَّلَوٰةَ </a:t>
            </a:r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وَيُؤْتُوا </a:t>
            </a:r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ٱلزَّكَوٰةَ ۚ وَذَٰلِكَ دِينُ </a:t>
            </a:r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ٱلْقَيِّمَةِ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76060" y="5983019"/>
            <a:ext cx="635110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en-US" sz="2400" b="1" dirty="0" smtClean="0">
                <a:solidFill>
                  <a:schemeClr val="bg1"/>
                </a:solidFill>
              </a:rPr>
              <a:t>Surah </a:t>
            </a:r>
            <a:r>
              <a:rPr lang="en-US" sz="2400" b="1" dirty="0">
                <a:solidFill>
                  <a:schemeClr val="bg1"/>
                </a:solidFill>
              </a:rPr>
              <a:t>Al-</a:t>
            </a:r>
            <a:r>
              <a:rPr lang="en-US" sz="2400" b="1" dirty="0" err="1">
                <a:solidFill>
                  <a:schemeClr val="bg1"/>
                </a:solidFill>
              </a:rPr>
              <a:t>Bayyinah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Ayat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5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18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435935" y="1350335"/>
            <a:ext cx="846351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MY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tidaklah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mereka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disuruh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kecuali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supaya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menyembah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memurnikan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ketaatan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kepadaNya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menjalankan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agama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lurus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supaya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mereka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mendirikan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solat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menunaikan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zakat,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demikian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itulah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agama yang </a:t>
            </a:r>
            <a:r>
              <a:rPr lang="en-MY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lurus</a:t>
            </a:r>
            <a:r>
              <a:rPr lang="en-MY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.” 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3907" y="63823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MY" sz="3200" dirty="0" err="1" smtClean="0">
                <a:latin typeface="Arial" pitchFamily="34" charset="0"/>
                <a:cs typeface="Arial" pitchFamily="34" charset="0"/>
              </a:rPr>
              <a:t>Maksudnya</a:t>
            </a:r>
            <a:r>
              <a:rPr lang="en-MY" sz="3200" dirty="0" smtClean="0">
                <a:latin typeface="Arial" pitchFamily="34" charset="0"/>
                <a:cs typeface="Arial" pitchFamily="34" charset="0"/>
              </a:rPr>
              <a:t>: </a:t>
            </a:r>
          </a:p>
        </p:txBody>
      </p:sp>
    </p:spTree>
    <p:extLst>
      <p:ext uri="{BB962C8B-B14F-4D97-AF65-F5344CB8AC3E}">
        <p14:creationId xmlns:p14="http://schemas.microsoft.com/office/powerpoint/2010/main" val="22180467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685800" y="457200"/>
            <a:ext cx="77724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SAW </a:t>
            </a: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bersabda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200" dirty="0">
              <a:solidFill>
                <a:srgbClr val="FF9933"/>
              </a:solidFill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348409"/>
            <a:ext cx="86106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رَأْسُ الأَمْرِ الإِسْلامُ وَعَمُوْدُهُ الصَلاةُ وَذِرْوَةُ سَنَامِهِ الجِهَادُ فِي سَبِيْلِ اللهِ</a:t>
            </a:r>
            <a:endParaRPr lang="en-US" sz="66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552967"/>
            <a:ext cx="86106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MY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MY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Pokok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agama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Islam (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berserah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diri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tiangnya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solat,dan</a:t>
            </a:r>
            <a:r>
              <a:rPr lang="en-MY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puncaknya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jihad di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jalan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</a:t>
            </a:r>
            <a:r>
              <a:rPr lang="en-MY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.”</a:t>
            </a:r>
            <a:endParaRPr lang="en-MY" sz="36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MY" sz="2000" b="1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n-MY" sz="2000" b="1" dirty="0">
                <a:latin typeface="Arial" pitchFamily="34" charset="0"/>
                <a:cs typeface="Arial" pitchFamily="34" charset="0"/>
              </a:rPr>
              <a:t>HR. At-</a:t>
            </a:r>
            <a:r>
              <a:rPr lang="en-MY" sz="2000" b="1" dirty="0" err="1">
                <a:latin typeface="Arial" pitchFamily="34" charset="0"/>
                <a:cs typeface="Arial" pitchFamily="34" charset="0"/>
              </a:rPr>
              <a:t>Tirmidzi</a:t>
            </a:r>
            <a:r>
              <a:rPr lang="en-MY" sz="2000" b="1" dirty="0">
                <a:latin typeface="Arial" pitchFamily="34" charset="0"/>
                <a:cs typeface="Arial" pitchFamily="34" charset="0"/>
              </a:rPr>
              <a:t>)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97823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296333" y="428495"/>
            <a:ext cx="85344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Solat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adalah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jalan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utama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bagi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membina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kemuliaan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hidup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jati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diri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sebagai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seorang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muslim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baik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berintegriti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jujur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amanah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, 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mempunyai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akhlak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mulia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serta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jiwa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tulus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murni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penyayang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penyabar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bersih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dari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sifat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buruk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 (</a:t>
            </a:r>
            <a:r>
              <a:rPr lang="en-MY" sz="3600" b="1" dirty="0" err="1">
                <a:latin typeface="Arial" pitchFamily="34" charset="0"/>
                <a:cs typeface="Arial" pitchFamily="34" charset="0"/>
              </a:rPr>
              <a:t>mazmumah</a:t>
            </a:r>
            <a:r>
              <a:rPr lang="en-MY" sz="3600" b="1" dirty="0">
                <a:latin typeface="Arial" pitchFamily="34" charset="0"/>
                <a:cs typeface="Arial" pitchFamily="34" charset="0"/>
              </a:rPr>
              <a:t>),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seperti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hasad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dengki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tamak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haloba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riak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sombong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ujub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takabbur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MY" sz="3600" b="1" dirty="0" smtClean="0">
                <a:latin typeface="Arial" pitchFamily="34" charset="0"/>
                <a:cs typeface="Arial" pitchFamily="34" charset="0"/>
              </a:rPr>
              <a:t> lain-lain</a:t>
            </a:r>
            <a:r>
              <a:rPr lang="en-MY" sz="36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36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48238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6858001"/>
          </a:xfrm>
        </p:spPr>
      </p:pic>
      <p:sp>
        <p:nvSpPr>
          <p:cNvPr id="5" name="Rectangle 4"/>
          <p:cNvSpPr/>
          <p:nvPr/>
        </p:nvSpPr>
        <p:spPr>
          <a:xfrm>
            <a:off x="312313" y="212501"/>
            <a:ext cx="7772400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MY" sz="3200" dirty="0" err="1">
                <a:solidFill>
                  <a:srgbClr val="FFC000"/>
                </a:solidFill>
                <a:latin typeface="Arial Black" pitchFamily="34" charset="0"/>
              </a:rPr>
              <a:t>Firman</a:t>
            </a:r>
            <a:r>
              <a:rPr lang="en-MY" sz="3200" dirty="0">
                <a:solidFill>
                  <a:srgbClr val="FFC000"/>
                </a:solidFill>
                <a:latin typeface="Arial Black" pitchFamily="34" charset="0"/>
              </a:rPr>
              <a:t> Allah s.w.t </a:t>
            </a:r>
            <a:endParaRPr lang="en-MY" sz="3200" dirty="0" smtClean="0">
              <a:solidFill>
                <a:srgbClr val="FFC000"/>
              </a:solidFill>
              <a:latin typeface="Arial Black" pitchFamily="34" charset="0"/>
            </a:endParaRPr>
          </a:p>
          <a:p>
            <a:pPr algn="ctr"/>
            <a:r>
              <a:rPr lang="en-MY" sz="3200" dirty="0">
                <a:solidFill>
                  <a:srgbClr val="FFC000"/>
                </a:solidFill>
                <a:latin typeface="Arial Black" pitchFamily="34" charset="0"/>
              </a:rPr>
              <a:t>S</a:t>
            </a:r>
            <a:r>
              <a:rPr lang="en-MY" sz="3200" dirty="0" smtClean="0">
                <a:solidFill>
                  <a:srgbClr val="FFC000"/>
                </a:solidFill>
                <a:latin typeface="Arial Black" pitchFamily="34" charset="0"/>
              </a:rPr>
              <a:t>urah </a:t>
            </a:r>
            <a:r>
              <a:rPr lang="en-MY" sz="3200" dirty="0">
                <a:solidFill>
                  <a:srgbClr val="FFC000"/>
                </a:solidFill>
                <a:latin typeface="Arial Black" pitchFamily="34" charset="0"/>
              </a:rPr>
              <a:t>al </a:t>
            </a:r>
            <a:r>
              <a:rPr lang="en-MY" sz="3200" dirty="0" err="1">
                <a:solidFill>
                  <a:srgbClr val="FFC000"/>
                </a:solidFill>
                <a:latin typeface="Arial Black" pitchFamily="34" charset="0"/>
              </a:rPr>
              <a:t>Ankabuut</a:t>
            </a:r>
            <a:r>
              <a:rPr lang="en-MY" sz="3200" dirty="0">
                <a:solidFill>
                  <a:srgbClr val="FFC000"/>
                </a:solidFill>
                <a:latin typeface="Arial Black" pitchFamily="34" charset="0"/>
              </a:rPr>
              <a:t> </a:t>
            </a:r>
            <a:r>
              <a:rPr lang="en-MY" sz="3200" dirty="0" err="1">
                <a:solidFill>
                  <a:srgbClr val="FFC000"/>
                </a:solidFill>
                <a:latin typeface="Arial Black" pitchFamily="34" charset="0"/>
              </a:rPr>
              <a:t>ayat</a:t>
            </a:r>
            <a:r>
              <a:rPr lang="en-MY" sz="3200" dirty="0">
                <a:solidFill>
                  <a:srgbClr val="FFC000"/>
                </a:solidFill>
                <a:latin typeface="Arial Black" pitchFamily="34" charset="0"/>
              </a:rPr>
              <a:t> 45</a:t>
            </a:r>
            <a:endParaRPr lang="en-US" sz="3200" dirty="0">
              <a:solidFill>
                <a:srgbClr val="FFC000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1575366"/>
            <a:ext cx="9144000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وَأَقِمِ </a:t>
            </a:r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ٱلصَّلَوٰةَ ۖ إِنَّ ٱلصَّلَوٰةَ </a:t>
            </a:r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تَنْهَىٰ</a:t>
            </a:r>
            <a:endParaRPr lang="en-US" sz="7200" b="1" dirty="0" smtClean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عَنِ </a:t>
            </a:r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ٱلْفَحْشَاءِ </a:t>
            </a:r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وَٱلْمُنكَرِ </a:t>
            </a:r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ۗ</a:t>
            </a:r>
            <a:endParaRPr lang="en-US" sz="7200" b="1" dirty="0">
              <a:solidFill>
                <a:srgbClr val="FF9933"/>
              </a:solidFill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143154"/>
            <a:ext cx="7772400" cy="23083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"Dan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dirikanlah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sembahyang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Sesungguhnya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sembahyang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itu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mencegah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daripada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perbuatan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keji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mungkar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".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9701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590107" y="340242"/>
            <a:ext cx="7772400" cy="206210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MY" sz="3200" dirty="0" err="1">
                <a:latin typeface="Arial" pitchFamily="34" charset="0"/>
                <a:cs typeface="Arial" pitchFamily="34" charset="0"/>
              </a:rPr>
              <a:t>Solat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 smtClean="0">
                <a:latin typeface="Arial" pitchFamily="34" charset="0"/>
                <a:cs typeface="Arial" pitchFamily="34" charset="0"/>
              </a:rPr>
              <a:t>adalah</a:t>
            </a:r>
            <a:r>
              <a:rPr lang="en-MY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 smtClean="0">
                <a:latin typeface="Arial" pitchFamily="34" charset="0"/>
                <a:cs typeface="Arial" pitchFamily="34" charset="0"/>
              </a:rPr>
              <a:t>jalan</a:t>
            </a:r>
            <a:r>
              <a:rPr lang="en-MY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menuju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kemuliaan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kesejahteraan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hidup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di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dunia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ini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3200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MY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penentu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kebahagian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hidup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3200" dirty="0" smtClean="0">
                <a:latin typeface="Arial" pitchFamily="34" charset="0"/>
                <a:cs typeface="Arial" pitchFamily="34" charset="0"/>
              </a:rPr>
              <a:t>di </a:t>
            </a:r>
            <a:r>
              <a:rPr lang="en-MY" sz="3200" dirty="0" err="1">
                <a:latin typeface="Arial" pitchFamily="34" charset="0"/>
                <a:cs typeface="Arial" pitchFamily="34" charset="0"/>
              </a:rPr>
              <a:t>akhirat</a:t>
            </a:r>
            <a:r>
              <a:rPr lang="en-MY" sz="3200" dirty="0">
                <a:latin typeface="Arial" pitchFamily="34" charset="0"/>
                <a:cs typeface="Arial" pitchFamily="34" charset="0"/>
              </a:rPr>
              <a:t>.  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3744" y="2543106"/>
            <a:ext cx="7772400" cy="120032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MY" sz="3600" b="1" dirty="0" err="1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Firman</a:t>
            </a:r>
            <a:r>
              <a:rPr lang="en-MY" sz="3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Allah s.w.t </a:t>
            </a:r>
          </a:p>
          <a:p>
            <a:pPr algn="ctr"/>
            <a:r>
              <a:rPr lang="en-MY" sz="3600" b="1" dirty="0" smtClean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surah </a:t>
            </a:r>
            <a:r>
              <a:rPr lang="en-MY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Al-</a:t>
            </a:r>
            <a:r>
              <a:rPr lang="en-MY" sz="36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Mudatstsir</a:t>
            </a:r>
            <a:r>
              <a:rPr lang="en-MY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dirty="0" err="1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ayat</a:t>
            </a:r>
            <a:r>
              <a:rPr lang="en-MY" sz="36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 42-43:</a:t>
            </a:r>
            <a:endParaRPr lang="en-US" sz="36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0107" y="4047461"/>
            <a:ext cx="7772400" cy="255454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8000" b="1" dirty="0">
                <a:latin typeface="Traditional Arabic" pitchFamily="18" charset="-78"/>
                <a:cs typeface="Traditional Arabic" pitchFamily="18" charset="-78"/>
              </a:rPr>
              <a:t>مَا سَلَكَكُمْ فِى سَقَرَ</a:t>
            </a:r>
            <a:br>
              <a:rPr lang="ar-SA" sz="8000" b="1" dirty="0">
                <a:latin typeface="Traditional Arabic" pitchFamily="18" charset="-78"/>
                <a:cs typeface="Traditional Arabic" pitchFamily="18" charset="-78"/>
              </a:rPr>
            </a:br>
            <a:r>
              <a:rPr lang="ar-SA" sz="8000" b="1" dirty="0" smtClean="0">
                <a:latin typeface="Traditional Arabic" pitchFamily="18" charset="-78"/>
                <a:cs typeface="Traditional Arabic" pitchFamily="18" charset="-78"/>
              </a:rPr>
              <a:t>قَالُوا </a:t>
            </a:r>
            <a:r>
              <a:rPr lang="ar-SA" sz="8000" b="1" dirty="0">
                <a:latin typeface="Traditional Arabic" pitchFamily="18" charset="-78"/>
                <a:cs typeface="Traditional Arabic" pitchFamily="18" charset="-78"/>
              </a:rPr>
              <a:t>لَمْ نَكُ مِنَ </a:t>
            </a:r>
            <a:r>
              <a:rPr lang="ar-SA" sz="8000" b="1" dirty="0" smtClean="0">
                <a:latin typeface="Traditional Arabic" pitchFamily="18" charset="-78"/>
                <a:cs typeface="Traditional Arabic" pitchFamily="18" charset="-78"/>
              </a:rPr>
              <a:t>ٱلْمُصَلِّينَ</a:t>
            </a:r>
            <a:endParaRPr lang="en-US" sz="80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5541771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/>
          <p:cNvSpPr/>
          <p:nvPr/>
        </p:nvSpPr>
        <p:spPr>
          <a:xfrm>
            <a:off x="231820" y="1913859"/>
            <a:ext cx="878339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Apakah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memasukkan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Saqar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Neraka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)?” </a:t>
            </a:r>
            <a:endParaRPr lang="en-MY" sz="36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endParaRPr lang="en-MY" sz="36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MY" sz="36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Mereka</a:t>
            </a:r>
            <a:r>
              <a:rPr lang="en-MY" sz="36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menjawab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“Kami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dahulu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(di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dunia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termasuk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orang-orang yang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mengerjakan</a:t>
            </a:r>
            <a:r>
              <a:rPr lang="en-MY" sz="36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36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solat</a:t>
            </a:r>
            <a:r>
              <a:rPr lang="en-MY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.”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5423" y="86296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MY" sz="3200" b="1" dirty="0" err="1" smtClean="0">
                <a:latin typeface="Arial" pitchFamily="34" charset="0"/>
                <a:cs typeface="Arial" pitchFamily="34" charset="0"/>
              </a:rPr>
              <a:t>Maksudnya</a:t>
            </a:r>
            <a:r>
              <a:rPr lang="en-MY" sz="3200" b="1" dirty="0" smtClean="0">
                <a:latin typeface="Arial" pitchFamily="34" charset="0"/>
                <a:cs typeface="Arial" pitchFamily="34" charset="0"/>
              </a:rPr>
              <a:t> :</a:t>
            </a:r>
            <a:endParaRPr lang="en-US" sz="3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81223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595423" y="178358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MY" sz="2400" b="1" dirty="0" err="1" smtClean="0">
                <a:latin typeface="Arial" pitchFamily="34" charset="0"/>
                <a:cs typeface="Arial" pitchFamily="34" charset="0"/>
              </a:rPr>
              <a:t>Kesimpulan</a:t>
            </a:r>
            <a:r>
              <a:rPr lang="en-MY" sz="2400" b="1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" y="719859"/>
            <a:ext cx="7917712" cy="56323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v"/>
            </a:pPr>
            <a:r>
              <a:rPr lang="en-MY" sz="2400" b="1" dirty="0" err="1">
                <a:latin typeface="Arial" pitchFamily="34" charset="0"/>
                <a:cs typeface="Arial" pitchFamily="34" charset="0"/>
              </a:rPr>
              <a:t>D</a:t>
            </a:r>
            <a:r>
              <a:rPr lang="en-MY" sz="2400" b="1" dirty="0" err="1" smtClean="0">
                <a:latin typeface="Arial" pitchFamily="34" charset="0"/>
                <a:cs typeface="Arial" pitchFamily="34" charset="0"/>
              </a:rPr>
              <a:t>irikanlah</a:t>
            </a:r>
            <a:r>
              <a:rPr lang="en-MY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solat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tanpa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lalai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bagi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diri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anak-anak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keluarga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demi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mencari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kemuliaan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kebahagiaan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hidup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sekeluarga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di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dunia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juga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di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akhirat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nanti</a:t>
            </a:r>
            <a:r>
              <a:rPr lang="en-MY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lvl="0" indent="-342900">
              <a:buFont typeface="Wingdings" pitchFamily="2" charset="2"/>
              <a:buChar char="v"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en-MY" sz="2400" b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en-MY" sz="2400" b="1" dirty="0" err="1" smtClean="0">
                <a:latin typeface="Arial" pitchFamily="34" charset="0"/>
                <a:cs typeface="Arial" pitchFamily="34" charset="0"/>
              </a:rPr>
              <a:t>astikanlah</a:t>
            </a:r>
            <a:r>
              <a:rPr lang="en-MY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solat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dirikan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itu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adalah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solat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terbaik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, yang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diterima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oleh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Allah, yang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lakukan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mengikut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Sunnah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nabi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s.a.w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berasaskan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ilmu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yang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dalami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tentang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solat</a:t>
            </a:r>
            <a:r>
              <a:rPr lang="en-MY" sz="24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marL="342900" lvl="0" indent="-342900">
              <a:buFont typeface="Wingdings" pitchFamily="2" charset="2"/>
              <a:buChar char="v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342900" lvl="0" indent="-342900">
              <a:buFont typeface="Wingdings" pitchFamily="2" charset="2"/>
              <a:buChar char="v"/>
            </a:pPr>
            <a:r>
              <a:rPr lang="en-MY" sz="2400" b="1" dirty="0" err="1">
                <a:latin typeface="Arial" pitchFamily="34" charset="0"/>
                <a:cs typeface="Arial" pitchFamily="34" charset="0"/>
              </a:rPr>
              <a:t>S</a:t>
            </a:r>
            <a:r>
              <a:rPr lang="en-MY" sz="2400" b="1" dirty="0" err="1" smtClean="0">
                <a:latin typeface="Arial" pitchFamily="34" charset="0"/>
                <a:cs typeface="Arial" pitchFamily="34" charset="0"/>
              </a:rPr>
              <a:t>olat</a:t>
            </a:r>
            <a:r>
              <a:rPr lang="en-MY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berjamaah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menjadi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satu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agenda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penting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dalam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semua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aktiviti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kehidupan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seharian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di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mana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sahaja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kita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berada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, </a:t>
            </a:r>
            <a:r>
              <a:rPr lang="en-MY" sz="2400" b="1" dirty="0" err="1" smtClean="0">
                <a:latin typeface="Arial" pitchFamily="34" charset="0"/>
                <a:cs typeface="Arial" pitchFamily="34" charset="0"/>
              </a:rPr>
              <a:t>dan</a:t>
            </a:r>
            <a:r>
              <a:rPr lang="en-MY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 smtClean="0">
                <a:latin typeface="Arial" pitchFamily="34" charset="0"/>
                <a:cs typeface="Arial" pitchFamily="34" charset="0"/>
              </a:rPr>
              <a:t>berusaha</a:t>
            </a:r>
            <a:r>
              <a:rPr lang="en-MY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melakukan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solat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fardhu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 lima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waktu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itu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dilakukan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di masjid-masjid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dan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MY" sz="2400" b="1" dirty="0" err="1">
                <a:latin typeface="Arial" pitchFamily="34" charset="0"/>
                <a:cs typeface="Arial" pitchFamily="34" charset="0"/>
              </a:rPr>
              <a:t>surau-surau</a:t>
            </a:r>
            <a:r>
              <a:rPr lang="en-MY" sz="2400" b="1" dirty="0">
                <a:latin typeface="Arial" pitchFamily="34" charset="0"/>
                <a:cs typeface="Arial" pitchFamily="34" charset="0"/>
              </a:rPr>
              <a:t>.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44052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7" name="Rectangle 6"/>
          <p:cNvSpPr/>
          <p:nvPr/>
        </p:nvSpPr>
        <p:spPr>
          <a:xfrm>
            <a:off x="193183" y="623776"/>
            <a:ext cx="8641724" cy="30469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dirty="0" smtClean="0">
                <a:latin typeface="Traditional Arabic" pitchFamily="18" charset="-78"/>
                <a:cs typeface="Traditional Arabic" pitchFamily="18" charset="-78"/>
              </a:rPr>
              <a:t>أعوذ </a:t>
            </a:r>
            <a:r>
              <a:rPr lang="ar-SA" sz="4800" dirty="0" smtClean="0">
                <a:latin typeface="Traditional Arabic" pitchFamily="18" charset="-78"/>
                <a:cs typeface="Traditional Arabic" pitchFamily="18" charset="-78"/>
              </a:rPr>
              <a:t>بالله من الشيطان الرجيم</a:t>
            </a:r>
            <a:endParaRPr lang="en-US" sz="4800" dirty="0" smtClean="0">
              <a:latin typeface="Traditional Arabic" pitchFamily="18" charset="-78"/>
              <a:cs typeface="Traditional Arabic" pitchFamily="18" charset="-78"/>
            </a:endParaRPr>
          </a:p>
          <a:p>
            <a:pPr algn="ctr"/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حَٰفِظُوا عَلَى ٱلصَّلَوَٰتِ وَٱلصَّلَوٰةِ ٱلْوُسْطَىٰ وَقُومُوا لِلَّهِ قَٰنِتِينَ</a:t>
            </a:r>
            <a:endParaRPr lang="en-US" sz="72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42507" y="4284921"/>
            <a:ext cx="7772400" cy="206210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Peliharalah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semua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shalat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(mu),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peliharalah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shalat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wusthaa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Berdirilah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 (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dalam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shalatmu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khusyu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'.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0163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266700" y="457200"/>
            <a:ext cx="8610600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أَقُوْلُ قَوْلِيْ هَذَا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وَأَسْتَغْفِرُ اللهَ الْعَظِيْمَ لِيْ وَلَكُمْ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وَلِسَائِرِ الْمُسْلِمِيْنَ وَالْمُسْلِمَاتِ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وَالْمُؤْمِنِيْنَ وَالْمُؤْمِنَاتِ،</a:t>
            </a:r>
            <a:endParaRPr lang="en-US" sz="6000" b="1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فَاسْتَغْفِرُوْهُ،</a:t>
            </a:r>
            <a:endParaRPr lang="en-US" sz="6000" dirty="0">
              <a:latin typeface="Traditional Arabic" pitchFamily="18" charset="-78"/>
              <a:cs typeface="Traditional Arabic" pitchFamily="18" charset="-78"/>
            </a:endParaRPr>
          </a:p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إِنَّهُ هُوَ الْغَفُوْرُ الرَّحِيْمُ</a:t>
            </a:r>
            <a:endParaRPr lang="en-US" sz="6000" dirty="0">
              <a:latin typeface="Traditional Arabic" pitchFamily="18" charset="-78"/>
              <a:cs typeface="Traditional Arabic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01074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extBox 233">
            <a:extLst>
              <a:ext uri="{FF2B5EF4-FFF2-40B4-BE49-F238E27FC236}">
                <a16:creationId xmlns:a16="http://schemas.microsoft.com/office/drawing/2014/main" xmlns="" id="{A90D9147-49C0-6A4B-9222-A40E04CA3632}"/>
              </a:ext>
            </a:extLst>
          </p:cNvPr>
          <p:cNvSpPr txBox="1"/>
          <p:nvPr/>
        </p:nvSpPr>
        <p:spPr>
          <a:xfrm>
            <a:off x="623030" y="2570929"/>
            <a:ext cx="8101013" cy="258532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DIRIKAN SOLATMU MULIA HIDUP DAN BAHAGIA MATIMU</a:t>
            </a:r>
            <a:endParaRPr lang="en-US" sz="5400" dirty="0">
              <a:solidFill>
                <a:schemeClr val="tx2"/>
              </a:solidFill>
              <a:latin typeface="Libre Franklin SemiBold" pitchFamily="2" charset="77"/>
              <a:ea typeface="Zilla Slab SemiBold" pitchFamily="2" charset="77"/>
              <a:cs typeface="Khula" panose="02000000000000000000" pitchFamily="2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1"/>
            <a:ext cx="789572" cy="8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782960" y="823866"/>
            <a:ext cx="8001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Jabatan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 </a:t>
            </a:r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hal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 </a:t>
            </a:r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ehwal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 agama </a:t>
            </a:r>
            <a:r>
              <a:rPr lang="en-US" sz="3600" b="1" cap="all" spc="0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terengganu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2286000" y="1752600"/>
            <a:ext cx="4343400" cy="72008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dirty="0">
                <a:latin typeface="Arial" pitchFamily="34" charset="0"/>
                <a:cs typeface="Arial" pitchFamily="34" charset="0"/>
              </a:rPr>
              <a:t>KHUTBAH MULTIMEDIA</a:t>
            </a:r>
          </a:p>
          <a:p>
            <a:pPr marL="0" indent="0" algn="ctr">
              <a:buNone/>
            </a:pPr>
            <a:r>
              <a:rPr lang="ms-MY" sz="1600" b="1" dirty="0">
                <a:latin typeface="Arial" pitchFamily="34" charset="0"/>
                <a:cs typeface="Arial" pitchFamily="34" charset="0"/>
              </a:rPr>
              <a:t>Siri: 9/2021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marL="0" indent="0" algn="ctr">
              <a:buNone/>
            </a:pPr>
            <a:endParaRPr lang="ru-RU" sz="29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17248" y="5788967"/>
            <a:ext cx="5537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latin typeface="Arial Black" pitchFamily="34" charset="0"/>
              </a:rPr>
              <a:t>21 </a:t>
            </a:r>
            <a:r>
              <a:rPr lang="en-US" sz="1200" i="1" dirty="0">
                <a:latin typeface="Arial Black" pitchFamily="34" charset="0"/>
              </a:rPr>
              <a:t>REJAB BERSAMAAN </a:t>
            </a:r>
            <a:r>
              <a:rPr lang="en-US" sz="1200" i="1" dirty="0" smtClean="0">
                <a:latin typeface="Arial Black" pitchFamily="34" charset="0"/>
              </a:rPr>
              <a:t>5 MAC </a:t>
            </a:r>
            <a:r>
              <a:rPr lang="en-US" sz="1200" i="1" dirty="0">
                <a:latin typeface="Arial Black" pitchFamily="34" charset="0"/>
              </a:rPr>
              <a:t>2021</a:t>
            </a:r>
          </a:p>
          <a:p>
            <a:pPr algn="ctr"/>
            <a:r>
              <a:rPr lang="en-US" sz="1200" i="1" dirty="0">
                <a:latin typeface="Arial Black" pitchFamily="34" charset="0"/>
              </a:rPr>
              <a:t>http://e-khutbah.terengganu.gov.my</a:t>
            </a:r>
          </a:p>
        </p:txBody>
      </p:sp>
    </p:spTree>
    <p:extLst>
      <p:ext uri="{BB962C8B-B14F-4D97-AF65-F5344CB8AC3E}">
        <p14:creationId xmlns:p14="http://schemas.microsoft.com/office/powerpoint/2010/main" val="217959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Google Shape;227;p34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20</a:t>
            </a:fld>
            <a:endParaRPr lang="en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78"/>
            <a:ext cx="9899696" cy="687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>
                        <a:gamma/>
                        <a:tint val="26667"/>
                        <a:invGamma/>
                      </a:schemeClr>
                    </a:gs>
                    <a:gs pos="100000">
                      <a:schemeClr val="bg2">
                        <a:alpha val="14999"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 l="12746" t="15909" r="12480"/>
          <a:stretch>
            <a:fillRect/>
          </a:stretch>
        </p:blipFill>
        <p:spPr bwMode="auto">
          <a:xfrm>
            <a:off x="467542" y="743322"/>
            <a:ext cx="8959191" cy="4603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tx1">
                <a:lumMod val="95000"/>
                <a:lumOff val="5000"/>
                <a:alpha val="40000"/>
              </a:schemeClr>
            </a:glow>
            <a:innerShdw blurRad="114300">
              <a:prstClr val="black"/>
            </a:innerShdw>
            <a:reflection blurRad="6350" stA="50000" endA="300" endPos="38500" dist="50800" dir="5400000" sy="-100000" algn="bl" rotWithShape="0"/>
          </a:effectLst>
          <a:scene3d>
            <a:camera prst="perspectiveFront"/>
            <a:lightRig rig="threePt" dir="t"/>
          </a:scene3d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51520" y="5054698"/>
            <a:ext cx="9175214" cy="134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tx1"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492684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187624" y="228600"/>
            <a:ext cx="7524328" cy="88446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PUJIAN KEPADA ALLAH SWT</a:t>
            </a:r>
            <a:endParaRPr lang="ru-RU" sz="3600" dirty="0">
              <a:solidFill>
                <a:srgbClr val="FFC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344" y="883630"/>
            <a:ext cx="84036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5400" b="1" dirty="0">
                <a:latin typeface="Traditional Arabic" pitchFamily="18" charset="-78"/>
                <a:cs typeface="Traditional Arabic" pitchFamily="18" charset="-78"/>
              </a:rPr>
              <a:t>الْحَمْدُ لِلَّهِ الَّذِيْ أَرْسَلَ رَسُوْلَهُ بِالْهُدَى وَدِيْنِ الْحَقِّ لِيُظْهِرَهُ عَلَى الدِّيْنِ كُلِّهِ وَلَوْ كَرِهَ الْمُشْرِكُوْن</a:t>
            </a:r>
            <a:endParaRPr lang="en-US" sz="54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3365205"/>
            <a:ext cx="8514928" cy="32343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Segala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puji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 yang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telah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mengutus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RasulNya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(Muhammad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s.a.w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membawa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hidayah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petunjuk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agama yang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benar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(agama Islam),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supaya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memenangkannya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meninggikannya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segala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agama yang lain,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walaupun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orang-orang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musyrik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tidak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menyukainya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2149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1434468" y="122323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SYAHADAH</a:t>
            </a:r>
            <a:r>
              <a:rPr lang="en-US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89098" y="768654"/>
            <a:ext cx="827213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وَأَشْهَدُ أَنْ لاَ إِلَهَ إِلاَّ اللهُ وَحْدَهُ</a:t>
            </a:r>
            <a:r>
              <a:rPr lang="ar-SA" sz="6000" b="1" baseline="30000" dirty="0">
                <a:latin typeface="Traditional Arabic" pitchFamily="18" charset="-78"/>
                <a:cs typeface="Traditional Arabic" pitchFamily="18" charset="-78"/>
              </a:rPr>
              <a:t>و</a:t>
            </a:r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لاَ شَرِيْكَ لَهُ، وَأَشْهَدُ أَنَّ مُحَمَّدًا عَبْدُهُ</a:t>
            </a:r>
            <a:r>
              <a:rPr lang="ar-SA" sz="6000" b="1" baseline="30000" dirty="0">
                <a:latin typeface="Traditional Arabic" pitchFamily="18" charset="-78"/>
                <a:cs typeface="Traditional Arabic" pitchFamily="18" charset="-78"/>
              </a:rPr>
              <a:t>و</a:t>
            </a:r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 وَرَسُوْلُهُ</a:t>
            </a:r>
            <a:endParaRPr lang="en-US" sz="60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3365205"/>
            <a:ext cx="8514928" cy="300577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bersaksi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bahawa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tiada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tuhan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melainkan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 yang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Maha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tiada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sekutu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-Nya. Dan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bersaksi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bahawa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Nabi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Muhammad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hamba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utusan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-Nya</a:t>
            </a:r>
          </a:p>
        </p:txBody>
      </p:sp>
    </p:spTree>
    <p:extLst>
      <p:ext uri="{BB962C8B-B14F-4D97-AF65-F5344CB8AC3E}">
        <p14:creationId xmlns:p14="http://schemas.microsoft.com/office/powerpoint/2010/main" val="252243020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381000" y="304800"/>
            <a:ext cx="81649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7713" y="951131"/>
            <a:ext cx="8410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. اللَّهُمَّ صَلِّ وَسَلِّمْ عَلَى سَيِّدِنَا مُحَمَّدٍ وَعَلَى آلِهِ وَصَحْبِهِ أَجْمَعِيْنَ.</a:t>
            </a:r>
            <a:endParaRPr lang="en-US" sz="60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3365205"/>
            <a:ext cx="8514928" cy="28368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Allah,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cucurilah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rahmat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kesejahteraan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penghulu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kami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Nabi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Muhammad (SAW)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serta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keluarganya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seluruh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para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sahabatnya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83044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1574800" y="76200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PESANAN TAKWA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20726" y="1275907"/>
            <a:ext cx="77086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اتَّقُوْا </a:t>
            </a:r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اللهَ، وَكُونُوا مَعَ الصَّادِقِينَ</a:t>
            </a:r>
            <a:endParaRPr lang="en-US" sz="66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3365205"/>
            <a:ext cx="8514928" cy="19652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Bertaqwalah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Allah,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hendaklah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bersama-sama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orang-orang yang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benar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06469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428625" y="197476"/>
            <a:ext cx="8382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ms-MY" sz="3200" dirty="0">
                <a:latin typeface="Arial Black" pitchFamily="34" charset="0"/>
              </a:rPr>
              <a:t>Diantara kesempurnaan solat adalah dengan menjaga dan meluruskan saf dalam solat berjemaah.</a:t>
            </a:r>
            <a:endParaRPr lang="en-US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9600" y="1924925"/>
            <a:ext cx="7772400" cy="58477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SAW </a:t>
            </a: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bersabda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3200" dirty="0">
              <a:solidFill>
                <a:srgbClr val="FF9933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8625" y="2804375"/>
            <a:ext cx="83820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سَوُّوْا صُفُوْفَكُمْ، فَإِنَّ تَسْوِيَةَ الصُّفُوْفِ </a:t>
            </a:r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مِنْ </a:t>
            </a:r>
            <a:r>
              <a:rPr lang="ar-SA" sz="7200" b="1" dirty="0">
                <a:latin typeface="Traditional Arabic" pitchFamily="18" charset="-78"/>
                <a:cs typeface="Traditional Arabic" pitchFamily="18" charset="-78"/>
              </a:rPr>
              <a:t>تَمَامِ </a:t>
            </a:r>
            <a:r>
              <a:rPr lang="ar-SA" sz="7200" b="1" dirty="0" smtClean="0">
                <a:latin typeface="Traditional Arabic" pitchFamily="18" charset="-78"/>
                <a:cs typeface="Traditional Arabic" pitchFamily="18" charset="-78"/>
              </a:rPr>
              <a:t>الصَّلاةِ</a:t>
            </a:r>
            <a:endParaRPr lang="en-US" sz="72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8625" y="4800600"/>
            <a:ext cx="83820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3200" b="1" i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Luruskanlah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saf-saf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kerana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sesungguhnya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meluruskan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saf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itu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termasuk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kesempurnaan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solat</a:t>
            </a:r>
            <a:r>
              <a:rPr lang="en-US" sz="32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9210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533400" y="762000"/>
            <a:ext cx="7772400" cy="70788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Pastikan</a:t>
            </a:r>
            <a:r>
              <a:rPr lang="en-US" sz="40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:</a:t>
            </a:r>
            <a:endParaRPr lang="en-US" sz="4000" dirty="0">
              <a:solidFill>
                <a:srgbClr val="FF99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6725" y="1580321"/>
            <a:ext cx="8382000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rtl="1"/>
            <a:r>
              <a:rPr lang="ms-MY" sz="48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berada dalam satu garisan lurus dengan menyamakan kedudukan tumit jemaah kiri dan kanan. </a:t>
            </a:r>
            <a:endParaRPr lang="en-US" sz="4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8985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Slide Number Placeholder 1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27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3652" y="4434966"/>
            <a:ext cx="8651748" cy="2308324"/>
          </a:xfrm>
          <a:prstGeom prst="rect">
            <a:avLst/>
          </a:prstGeom>
          <a:solidFill>
            <a:srgbClr val="4A9A0E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“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Sesungguhnya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Allah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Taala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para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malaikat-Nya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 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sentiasa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Nabi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(Muhammad SAW).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Wahai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orang-orang yang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beriman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!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Berselawatlah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     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kamu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serta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ucapkanlah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salam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sejahtera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penghormatan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keatasnya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dengan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sepenuhnya</a:t>
            </a:r>
            <a:r>
              <a:rPr lang="en-US" sz="2400" b="1" dirty="0">
                <a:ln>
                  <a:solidFill>
                    <a:prstClr val="black"/>
                  </a:solidFill>
                </a:ln>
                <a:solidFill>
                  <a:srgbClr val="FFFF99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rPr>
              <a:t>”</a:t>
            </a:r>
          </a:p>
        </p:txBody>
      </p:sp>
      <p:sp>
        <p:nvSpPr>
          <p:cNvPr id="7" name="Round Diagonal Corner Rectangle 6"/>
          <p:cNvSpPr/>
          <p:nvPr/>
        </p:nvSpPr>
        <p:spPr>
          <a:xfrm>
            <a:off x="2362200" y="144016"/>
            <a:ext cx="6048672" cy="1224136"/>
          </a:xfrm>
          <a:prstGeom prst="round2DiagRect">
            <a:avLst>
              <a:gd name="adj1" fmla="val 14211"/>
              <a:gd name="adj2" fmla="val 0"/>
            </a:avLst>
          </a:prstGeom>
          <a:gradFill flip="none" rotWithShape="1">
            <a:gsLst>
              <a:gs pos="0">
                <a:srgbClr val="33CC33">
                  <a:shade val="30000"/>
                  <a:satMod val="115000"/>
                </a:srgbClr>
              </a:gs>
              <a:gs pos="7000">
                <a:srgbClr val="33CC33">
                  <a:shade val="67500"/>
                  <a:satMod val="115000"/>
                </a:srgbClr>
              </a:gs>
              <a:gs pos="100000">
                <a:srgbClr val="33CC33">
                  <a:shade val="100000"/>
                  <a:satMod val="115000"/>
                </a:srgbClr>
              </a:gs>
            </a:gsLst>
            <a:lin ang="5400000" scaled="1"/>
            <a:tileRect/>
          </a:gradFill>
          <a:ln w="28575">
            <a:solidFill>
              <a:schemeClr val="bg1"/>
            </a:solidFill>
          </a:ln>
          <a:effectLst>
            <a:glow rad="635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Memperbanyakkan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ucapan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selawat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 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dan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salam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ke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atas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junjungan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mulia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    </a:t>
            </a:r>
            <a:r>
              <a:rPr lang="en-US" sz="2200" dirty="0" err="1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Rasulullah</a:t>
            </a:r>
            <a:r>
              <a:rPr lang="en-US" sz="2200" dirty="0">
                <a:ln w="18415" cmpd="sng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 SAW</a:t>
            </a:r>
          </a:p>
        </p:txBody>
      </p:sp>
      <p:sp>
        <p:nvSpPr>
          <p:cNvPr id="8" name="Notched Right Arrow 7"/>
          <p:cNvSpPr/>
          <p:nvPr/>
        </p:nvSpPr>
        <p:spPr>
          <a:xfrm>
            <a:off x="255185" y="0"/>
            <a:ext cx="2249238" cy="1512168"/>
          </a:xfrm>
          <a:prstGeom prst="notchedRightArrow">
            <a:avLst>
              <a:gd name="adj1" fmla="val 41162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 err="1">
                <a:ln w="317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Seruan</a:t>
            </a:r>
            <a:endParaRPr lang="en-US" sz="2400" dirty="0">
              <a:ln w="3175" cmpd="sng">
                <a:solidFill>
                  <a:sysClr val="windowText" lastClr="000000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prstClr val="black">
                    <a:alpha val="60000"/>
                  </a:prst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883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Slide Number Placeholder 1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28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3" y="-93133"/>
            <a:ext cx="9131007" cy="695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30498"/>
      </p:ext>
    </p:extLst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6" name="Rectangle 5"/>
          <p:cNvSpPr/>
          <p:nvPr/>
        </p:nvSpPr>
        <p:spPr>
          <a:xfrm>
            <a:off x="3692438" y="17658"/>
            <a:ext cx="17427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DOA</a:t>
            </a:r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1002" y="762000"/>
            <a:ext cx="8534400" cy="2743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defRPr/>
            </a:pP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اللَّهُمَّ اغفِر 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لِ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لمُؤمِنِينَ وَالمُؤمِنَاتِ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en-US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/>
            </a:r>
            <a:br>
              <a:rPr lang="en-US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</a:b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SA" sz="5400" b="1" dirty="0" err="1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لمُسلِمِينَ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 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وَالمُسلِمَاتِ، الأَحيَاءِ مِنهُم وَالأَموَات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،</a:t>
            </a:r>
            <a:r>
              <a:rPr lang="ar-EG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ar-S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/>
            </a:r>
            <a:br>
              <a:rPr lang="ar-SA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</a:b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إِنَّكَ سَمِيعٌ قَرِيبٌ م</a:t>
            </a:r>
            <a:r>
              <a:rPr lang="ar-SA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ّ</a:t>
            </a:r>
            <a:r>
              <a:rPr lang="ar-EG" sz="5400" b="1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ُجِيبُ الدَّعَوَات</a:t>
            </a:r>
            <a:r>
              <a:rPr lang="ar-SA" sz="54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raditional Arabic" pitchFamily="2" charset="-78"/>
              </a:rPr>
              <a:t>ِ</a:t>
            </a:r>
            <a:endParaRPr lang="en-US" sz="5400" dirty="0">
              <a:solidFill>
                <a:srgbClr val="FFFF00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raditional Arabic" pitchFamily="2" charset="-7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1002" y="4225343"/>
            <a:ext cx="8458200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>
              <a:defRPr/>
            </a:pP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Allah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ampunkanlah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dosa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golongan</a:t>
            </a:r>
            <a:r>
              <a:rPr lang="ar-SA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endParaRPr lang="en-US" sz="2400" b="1" dirty="0">
              <a:ln>
                <a:solidFill>
                  <a:sysClr val="windowText" lastClr="000000"/>
                </a:solidFill>
              </a:ln>
              <a:solidFill>
                <a:schemeClr val="tx2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Muslimin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Muslimat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Mukminin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US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Mukminat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,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sama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ada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yang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masih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hidup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atau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yang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telah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meninggal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dunia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Sesungguhnya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En</a:t>
            </a:r>
            <a:r>
              <a:rPr lang="en-US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g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kau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Mendengar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dan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Maha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Memakbulkan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segala</a:t>
            </a:r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 </a:t>
            </a:r>
            <a:r>
              <a:rPr lang="en-GB" sz="2400" b="1" dirty="0" err="1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permintaan</a:t>
            </a:r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Arial Unicode MS" pitchFamily="34" charset="-128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5758831"/>
      </p:ext>
    </p:extLst>
  </p:cSld>
  <p:clrMapOvr>
    <a:masterClrMapping/>
  </p:clrMapOvr>
  <p:transition advClick="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880533" y="309333"/>
            <a:ext cx="7524328" cy="6812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9933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PUJIAN KEPADA ALLAH SWT</a:t>
            </a:r>
            <a:endParaRPr lang="ru-RU" sz="3600" dirty="0">
              <a:solidFill>
                <a:srgbClr val="FF9933"/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4800" y="990600"/>
            <a:ext cx="8514928" cy="19652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الحمد لله القائل: { إِنَّ الصَّلاةَ كَانَتْ عَلَى الْمُؤْمِنِينَ كِتَابًا مَوْقُوتًا}</a:t>
            </a:r>
            <a:endParaRPr lang="ru-RU" sz="6000" b="1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304800" y="3027275"/>
            <a:ext cx="8514928" cy="34927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Segala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puji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 yang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berfirman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“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Sesungguhnya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sembahyang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adalah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satu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ketetapan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diwajibkan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orang-orang yang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beriman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yang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tertentu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waktunya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.”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2505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4415"/>
            <a:ext cx="9144000" cy="6858001"/>
          </a:xfrm>
        </p:spPr>
      </p:pic>
      <p:sp>
        <p:nvSpPr>
          <p:cNvPr id="3" name="Rectangle 2"/>
          <p:cNvSpPr/>
          <p:nvPr/>
        </p:nvSpPr>
        <p:spPr>
          <a:xfrm>
            <a:off x="4115854" y="2347"/>
            <a:ext cx="15712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DOA</a:t>
            </a:r>
            <a:endParaRPr lang="en-US" sz="48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990599"/>
            <a:ext cx="8686800" cy="5599043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>
              <a:defRPr/>
            </a:pPr>
            <a:r>
              <a:rPr lang="en-US" sz="6000" b="1" dirty="0">
                <a:solidFill>
                  <a:srgbClr val="92D050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اللَّهُمَّ ادْفَعْ عَنَّا الْبَلاءَ وَالْوَبَاءَ وَالْفَحْشَاءَ</a:t>
            </a:r>
            <a:r>
              <a:rPr lang="en-US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br>
              <a:rPr lang="en-US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مَا لا يَصْرِفُهُ غَيْرُكَ</a:t>
            </a:r>
            <a:r>
              <a:rPr lang="ar-SA" sz="6000" b="1" dirty="0" smtClean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. </a:t>
            </a:r>
            <a:r>
              <a:rPr lang="ar-SA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اللَّهُمَّ إِنَّا نَعُوذُ بِكَ مِنَ</a:t>
            </a:r>
            <a:r>
              <a:rPr lang="en-US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en-US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البَرَصِ وَالْجُنُونِ وَالْجُذَامِ </a:t>
            </a:r>
            <a:endParaRPr lang="en-US" sz="6000" b="1" dirty="0" smtClean="0">
              <a:solidFill>
                <a:schemeClr val="tx1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6000" b="1" dirty="0" smtClean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وَمِن </a:t>
            </a:r>
            <a:r>
              <a:rPr lang="ar-SA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سَيِّئِ الأَسْقَامِ</a:t>
            </a:r>
            <a:r>
              <a:rPr lang="en-US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.</a:t>
            </a:r>
            <a:br>
              <a:rPr lang="en-US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</a:br>
            <a:r>
              <a:rPr lang="ar-SA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 اللَّهُمَّ اشْفِ مَرْضَانَا وَارْحَمْ مَّوْتَانَا</a:t>
            </a:r>
            <a:r>
              <a:rPr lang="ar-SA" sz="6000" b="1" dirty="0" smtClean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،</a:t>
            </a:r>
            <a:endParaRPr lang="en-US" sz="6000" b="1" dirty="0" smtClean="0">
              <a:solidFill>
                <a:schemeClr val="tx1"/>
              </a:solidFill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defRPr/>
            </a:pPr>
            <a:r>
              <a:rPr lang="ar-SA" sz="6000" b="1" dirty="0" smtClean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وَالْطُفْ بِنَا</a:t>
            </a:r>
            <a:r>
              <a:rPr lang="en-US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000" b="1" dirty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فِيمَا نَزَلَ بِنَا</a:t>
            </a:r>
            <a:r>
              <a:rPr lang="ar-SA" sz="6000" b="1" dirty="0" smtClean="0">
                <a:solidFill>
                  <a:schemeClr val="tx1"/>
                </a:solidFill>
                <a:latin typeface="Traditional Arabic" pitchFamily="18" charset="-78"/>
                <a:cs typeface="Traditional Arabic" pitchFamily="18" charset="-78"/>
              </a:rPr>
              <a:t>.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56559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Slide Number Placeholder 1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31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8890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80915"/>
      </p:ext>
    </p:extLst>
  </p:cSld>
  <p:clrMapOvr>
    <a:masterClrMapping/>
  </p:clrMapOvr>
  <p:transition advClick="0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57702"/>
      </p:ext>
    </p:extLst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28600" y="304800"/>
            <a:ext cx="8763000" cy="6324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rtl="1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ar-EG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رَبَّنَا آتِنَا فِي الدُّنيَا حَسَنَةً و</a:t>
            </a:r>
            <a:r>
              <a:rPr lang="ar-SA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ّ</a:t>
            </a:r>
            <a:r>
              <a:rPr lang="ar-EG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َفِي الآخِرَةِ حَسَنَةً و</a:t>
            </a:r>
            <a:r>
              <a:rPr lang="ar-SA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ّ</a:t>
            </a:r>
            <a:r>
              <a:rPr lang="ar-EG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َقِنَا عَذَابَ النَّارِ. وَصَلَّى اللهُ عَل</a:t>
            </a:r>
            <a:r>
              <a:rPr lang="ar-SA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</a:t>
            </a:r>
            <a:r>
              <a:rPr lang="ar-EG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ى سَيِّدِنَا مُحَمَّدٍ و</a:t>
            </a:r>
            <a:r>
              <a:rPr lang="ar-SA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ّ</a:t>
            </a:r>
            <a:r>
              <a:rPr lang="ar-EG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َعَل</a:t>
            </a:r>
            <a:r>
              <a:rPr lang="ar-SA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</a:t>
            </a:r>
            <a:r>
              <a:rPr lang="ar-EG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ى </a:t>
            </a:r>
            <a:r>
              <a:rPr lang="ar-EG" sz="5400" b="1" kern="1200" dirty="0" err="1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آلِهِ</a:t>
            </a:r>
            <a:r>
              <a:rPr lang="ar-EG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 وَصَحبِهِ وَسَلَّم</a:t>
            </a:r>
            <a:r>
              <a:rPr lang="ar-SA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َ</a:t>
            </a:r>
            <a:r>
              <a:rPr lang="ar-EG" sz="5400" b="1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. وَالحَمدُ للهِ رَبِّ العَالَمِينَ</a:t>
            </a:r>
            <a:r>
              <a:rPr lang="ar-EG" sz="5400" b="1" kern="1200" dirty="0" smtClean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aditional Arabic" pitchFamily="18" charset="-78"/>
                <a:cs typeface="Traditional Arabic" pitchFamily="18" charset="-78"/>
              </a:rPr>
              <a:t>.</a:t>
            </a:r>
            <a:r>
              <a:rPr lang="en-US" sz="5400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raditional Arabic" pitchFamily="2" charset="-78"/>
              </a:rPr>
              <a:t/>
            </a:r>
            <a:br>
              <a:rPr lang="en-US" sz="5400" kern="1200" dirty="0">
                <a:solidFill>
                  <a:srgbClr val="FFFF00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raditional Arabic" pitchFamily="2" charset="-78"/>
              </a:rPr>
            </a:br>
            <a:r>
              <a:rPr lang="en-US" sz="4000" kern="1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Ya</a:t>
            </a:r>
            <a:r>
              <a:rPr lang="en-US" sz="4000" kern="1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Allah… </a:t>
            </a:r>
            <a:br>
              <a:rPr lang="en-US" sz="4000" kern="1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Kurniakanlah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epada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ami </a:t>
            </a:r>
            <a:r>
              <a:rPr lang="en-US" sz="36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ebaikan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i 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unia </a:t>
            </a:r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an 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kebaikan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di 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akhirat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serta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hindarilah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kami 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dari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seksaan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sz="3600" kern="1200" dirty="0" err="1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neraka</a:t>
            </a:r>
            <a:r>
              <a:rPr lang="en-US" sz="3600" kern="1200" dirty="0">
                <a:ln w="12700"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.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37138459"/>
      </p:ext>
    </p:extLst>
  </p:cSld>
  <p:clrMapOvr>
    <a:masterClrMapping/>
  </p:clrMapOvr>
  <p:transition advClick="0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-30173"/>
            <a:ext cx="9144000" cy="6858001"/>
          </a:xfrm>
        </p:spPr>
      </p:pic>
      <p:sp>
        <p:nvSpPr>
          <p:cNvPr id="3" name="Slide Number Placeholder 1"/>
          <p:cNvSpPr txBox="1">
            <a:spLocks/>
          </p:cNvSpPr>
          <p:nvPr/>
        </p:nvSpPr>
        <p:spPr>
          <a:xfrm>
            <a:off x="4345650" y="6580651"/>
            <a:ext cx="452700" cy="2776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000000-1234-1234-1234-123412341234}" type="slidenum">
              <a:rPr lang="en" smtClean="0"/>
              <a:pPr algn="ctr"/>
              <a:t>34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9110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75453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15792"/>
            <a:ext cx="8686800" cy="2308324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all" spc="3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Bernard MT Condensed" pitchFamily="18" charset="0"/>
              </a:rPr>
              <a:t>LARANGAN MELAKSANAKAN SESUATU WAKAF TANPA KEBENARAN MAIDAM BAGI MENGELAKKAN DIMANIPULASI OLEH PIHAK YANG TIDAK BERTANGGUNGJAWAB</a:t>
            </a:r>
            <a:endParaRPr lang="en-US" sz="3600" b="1" cap="all" spc="30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" y="2356014"/>
            <a:ext cx="8839200" cy="440120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u="sng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Menurut</a:t>
            </a:r>
            <a:r>
              <a:rPr lang="en-US" sz="2800" b="1" u="sng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2800" b="1" u="sng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Enakmen</a:t>
            </a:r>
            <a:r>
              <a:rPr lang="en-US" sz="2800" b="1" u="sng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2800" b="1" u="sng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2800" b="1" u="sng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(Terengganu) 2016, </a:t>
            </a:r>
            <a:r>
              <a:rPr lang="en-US" sz="2800" b="1" u="sng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Seksyen</a:t>
            </a:r>
            <a:r>
              <a:rPr lang="en-US" sz="2800" b="1" u="sng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45</a:t>
            </a:r>
          </a:p>
          <a:p>
            <a:pPr algn="ctr"/>
            <a:endParaRPr lang="en-US" sz="2800" b="1" u="sng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  <a:p>
            <a:pPr algn="ctr"/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Mana-mana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orang yang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mengurus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mentadbir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am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wakaf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khas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tanpa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kebenaran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bertulis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daripada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majlis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(MAIDAM)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adalah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melakukan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sesuatu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kesalahan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apabila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disabitkan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boleh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dikenakan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denda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yang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tidak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melebihi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lima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ribu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ringgit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dihukum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penjara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selama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tempoh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tidak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melebihi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</a:p>
          <a:p>
            <a:pPr algn="ctr"/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tiga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tahun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atau</a:t>
            </a:r>
            <a:r>
              <a:rPr lang="en-US" sz="32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 </a:t>
            </a:r>
            <a:r>
              <a:rPr lang="en-US" sz="3200" b="1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 Narrow" pitchFamily="34" charset="0"/>
              </a:rPr>
              <a:t>kedua-duanya</a:t>
            </a:r>
            <a:endParaRPr lang="en-US" sz="32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57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1056140" y="0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SYAHADAH</a:t>
            </a:r>
            <a:endParaRPr lang="en-US" sz="36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9933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304800" y="609601"/>
            <a:ext cx="8534400" cy="30479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وَأَشْهَدُ أن لا إِلَهَ إِلا الله وَحْدَهُ لا شَرِيْكَ لَه، </a:t>
            </a:r>
            <a:r>
              <a:rPr lang="ar-SA" sz="6000" b="1" dirty="0" smtClean="0">
                <a:latin typeface="Traditional Arabic" pitchFamily="18" charset="-78"/>
                <a:cs typeface="Traditional Arabic" pitchFamily="18" charset="-78"/>
              </a:rPr>
              <a:t>وَأَشْهَدُ </a:t>
            </a:r>
            <a:r>
              <a:rPr lang="ar-SA" sz="6000" b="1" dirty="0">
                <a:latin typeface="Traditional Arabic" pitchFamily="18" charset="-78"/>
                <a:cs typeface="Traditional Arabic" pitchFamily="18" charset="-78"/>
              </a:rPr>
              <a:t>أَنَّ مُحَمَّدًا عَبْدُهُ وَرَسُوْلُه، إمامُ الأنبياء وسيدُ الحنفاء،</a:t>
            </a:r>
            <a:endParaRPr lang="ru-RU" sz="6000" dirty="0">
              <a:solidFill>
                <a:schemeClr val="bg2"/>
              </a:solidFill>
              <a:cs typeface="Traditional Arabic" pitchFamily="18" charset="-78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4800" y="3196240"/>
            <a:ext cx="8514928" cy="33834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bersaksi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bahawa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tiada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tuhan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melainkan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 yang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Maha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Esa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tiada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sekutu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bagi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-Nya. Dan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bersaksi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bahawa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Nabi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Muhammad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itu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hamba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utusan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-Nya, imam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para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nabi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penghulu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orang-orang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murni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ketauhidannya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02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1056140" y="125218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SELAWAT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914400"/>
            <a:ext cx="86868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اَللَّهُمَّ صَلِّ وَسَلِّمْ  عَلَى مُحَمَّد وَعَلَى آَلِهِ وَأَصْحَابِهِ وَأتباعه أَجْمَعِين.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4800" y="3365205"/>
            <a:ext cx="8514928" cy="324431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Ya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Allah,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cucurilah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rahmat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kesejahteraan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Nabi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 Muhammad (SAW)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serta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atas</a:t>
            </a:r>
            <a:r>
              <a:rPr lang="en-US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keluarga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para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sahabat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seluruh</a:t>
            </a:r>
            <a:r>
              <a:rPr lang="en-US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pengikutnya</a:t>
            </a:r>
            <a:endParaRPr 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516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1056140" y="125218"/>
            <a:ext cx="637428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PESANAN TAKWA</a:t>
            </a:r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Bernard MT Condensed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000" y="914400"/>
            <a:ext cx="86106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اتَّقُوا اللهَ أُوْصِيْكُمْ وَإِيَّايَ بِتَقْوَى الله فَقَدْ فَازَ الْمُتَّقُوْنَ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304800" y="3365205"/>
            <a:ext cx="8514928" cy="304553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Bertaqwalah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Allah.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Aku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berpesan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kamu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diriku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agar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bertaqwa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Allah.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Sesungguhnya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mereka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bertaqwa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pasti</a:t>
            </a:r>
            <a:r>
              <a:rPr lang="en-US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berjaya</a:t>
            </a:r>
            <a:endParaRPr lang="ru-RU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51204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Box 109"/>
          <p:cNvSpPr txBox="1"/>
          <p:nvPr/>
        </p:nvSpPr>
        <p:spPr>
          <a:xfrm>
            <a:off x="1420602" y="779482"/>
            <a:ext cx="6348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C000"/>
                </a:solidFill>
                <a:latin typeface="Libre Franklin SemiBold" pitchFamily="2" charset="77"/>
                <a:cs typeface="Rubik Medium" panose="02000604000000020004" pitchFamily="2" charset="-79"/>
              </a:rPr>
              <a:t>Tajuk</a:t>
            </a:r>
            <a:r>
              <a:rPr lang="en-US" sz="3600" b="1" dirty="0" smtClean="0">
                <a:solidFill>
                  <a:srgbClr val="FFC000"/>
                </a:solidFill>
                <a:latin typeface="Libre Franklin SemiBold" pitchFamily="2" charset="77"/>
                <a:cs typeface="Rubik Medium" panose="02000604000000020004" pitchFamily="2" charset="-79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Libre Franklin SemiBold" pitchFamily="2" charset="77"/>
                <a:cs typeface="Rubik Medium" panose="02000604000000020004" pitchFamily="2" charset="-79"/>
              </a:rPr>
              <a:t>Khutbah</a:t>
            </a:r>
            <a:r>
              <a:rPr lang="en-US" sz="3600" b="1" dirty="0" smtClean="0">
                <a:solidFill>
                  <a:srgbClr val="FFC000"/>
                </a:solidFill>
                <a:latin typeface="Libre Franklin SemiBold" pitchFamily="2" charset="77"/>
                <a:cs typeface="Rubik Medium" panose="02000604000000020004" pitchFamily="2" charset="-79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Libre Franklin SemiBold" pitchFamily="2" charset="77"/>
                <a:cs typeface="Rubik Medium" panose="02000604000000020004" pitchFamily="2" charset="-79"/>
              </a:rPr>
              <a:t>Hari</a:t>
            </a:r>
            <a:r>
              <a:rPr lang="en-US" sz="3600" b="1" dirty="0" smtClean="0">
                <a:solidFill>
                  <a:srgbClr val="FFC000"/>
                </a:solidFill>
                <a:latin typeface="Libre Franklin SemiBold" pitchFamily="2" charset="77"/>
                <a:cs typeface="Rubik Medium" panose="02000604000000020004" pitchFamily="2" charset="-79"/>
              </a:rPr>
              <a:t> </a:t>
            </a:r>
            <a:r>
              <a:rPr lang="en-US" sz="3600" b="1" dirty="0" err="1" smtClean="0">
                <a:solidFill>
                  <a:srgbClr val="FFC000"/>
                </a:solidFill>
                <a:latin typeface="Libre Franklin SemiBold" pitchFamily="2" charset="77"/>
                <a:cs typeface="Rubik Medium" panose="02000604000000020004" pitchFamily="2" charset="-79"/>
              </a:rPr>
              <a:t>Ini</a:t>
            </a:r>
            <a:r>
              <a:rPr lang="en-US" sz="3600" b="1" dirty="0" smtClean="0">
                <a:solidFill>
                  <a:srgbClr val="FFC000"/>
                </a:solidFill>
                <a:latin typeface="Libre Franklin SemiBold" pitchFamily="2" charset="77"/>
                <a:cs typeface="Rubik Medium" panose="02000604000000020004" pitchFamily="2" charset="-79"/>
              </a:rPr>
              <a:t>:</a:t>
            </a:r>
            <a:endParaRPr lang="en-US" sz="3600" b="1" dirty="0">
              <a:solidFill>
                <a:srgbClr val="FFC000"/>
              </a:solidFill>
              <a:latin typeface="Libre Franklin SemiBold" pitchFamily="2" charset="77"/>
              <a:cs typeface="Rubik Medium" panose="02000604000000020004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90D9147-49C0-6A4B-9222-A40E04CA3632}"/>
              </a:ext>
            </a:extLst>
          </p:cNvPr>
          <p:cNvSpPr txBox="1"/>
          <p:nvPr/>
        </p:nvSpPr>
        <p:spPr>
          <a:xfrm>
            <a:off x="623029" y="2179835"/>
            <a:ext cx="8101013" cy="2585323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54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DIRIKAN SOLATMU, MULIA HIDUP DAN BAHAGIA MATIMU</a:t>
            </a:r>
            <a:endParaRPr lang="en-US" sz="5400" dirty="0">
              <a:solidFill>
                <a:schemeClr val="tx2"/>
              </a:solidFill>
              <a:latin typeface="Libre Franklin SemiBold" pitchFamily="2" charset="77"/>
              <a:ea typeface="Zilla Slab SemiBold" pitchFamily="2" charset="77"/>
              <a:cs typeface="Khula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5000" y="6019800"/>
            <a:ext cx="55370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i="1" dirty="0" smtClean="0">
                <a:latin typeface="Arial Black" pitchFamily="34" charset="0"/>
              </a:rPr>
              <a:t>21 REJAB </a:t>
            </a:r>
            <a:r>
              <a:rPr lang="en-US" sz="1200" i="1" dirty="0">
                <a:latin typeface="Arial Black" pitchFamily="34" charset="0"/>
              </a:rPr>
              <a:t>BERSAMAAN 5</a:t>
            </a:r>
            <a:r>
              <a:rPr lang="en-US" sz="1200" i="1" dirty="0" smtClean="0">
                <a:latin typeface="Arial Black" pitchFamily="34" charset="0"/>
              </a:rPr>
              <a:t> MAC </a:t>
            </a:r>
            <a:r>
              <a:rPr lang="en-US" sz="1200" i="1" dirty="0">
                <a:latin typeface="Arial Black" pitchFamily="34" charset="0"/>
              </a:rPr>
              <a:t>2021</a:t>
            </a:r>
          </a:p>
          <a:p>
            <a:pPr algn="ctr"/>
            <a:r>
              <a:rPr lang="en-US" sz="1200" i="1" dirty="0">
                <a:latin typeface="Arial Black" pitchFamily="34" charset="0"/>
              </a:rPr>
              <a:t>http://e-khutbah.terengganu.gov.my</a:t>
            </a:r>
          </a:p>
        </p:txBody>
      </p:sp>
    </p:spTree>
    <p:extLst>
      <p:ext uri="{BB962C8B-B14F-4D97-AF65-F5344CB8AC3E}">
        <p14:creationId xmlns:p14="http://schemas.microsoft.com/office/powerpoint/2010/main" val="43619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/>
          <p:cNvSpPr/>
          <p:nvPr/>
        </p:nvSpPr>
        <p:spPr>
          <a:xfrm>
            <a:off x="685800" y="361920"/>
            <a:ext cx="7772400" cy="1077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Firman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Allah </a:t>
            </a: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Dalam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Surah </a:t>
            </a:r>
          </a:p>
          <a:p>
            <a:r>
              <a:rPr lang="en-US" sz="32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Al-</a:t>
            </a:r>
            <a:r>
              <a:rPr lang="en-US" sz="3200" dirty="0" err="1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Mu’minun</a:t>
            </a:r>
            <a:r>
              <a:rPr lang="en-US" sz="32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 </a:t>
            </a:r>
            <a:r>
              <a:rPr lang="en-US" sz="3200" dirty="0" err="1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Ayat</a:t>
            </a:r>
            <a:r>
              <a:rPr lang="en-US" sz="3200" dirty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200" dirty="0" smtClean="0">
                <a:ln w="12700">
                  <a:solidFill>
                    <a:sysClr val="windowText" lastClr="000000"/>
                  </a:solidFill>
                </a:ln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1-2</a:t>
            </a:r>
            <a:endParaRPr lang="en-US" sz="3200" dirty="0">
              <a:solidFill>
                <a:srgbClr val="FF9933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786233"/>
            <a:ext cx="8534400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قَدْ أَفْلَحَ ٱلْمُؤْمِنُونَ</a:t>
            </a:r>
            <a:br>
              <a:rPr lang="ar-SA" sz="6600" b="1" dirty="0">
                <a:latin typeface="Traditional Arabic" pitchFamily="18" charset="-78"/>
                <a:cs typeface="Traditional Arabic" pitchFamily="18" charset="-78"/>
              </a:rPr>
            </a:br>
            <a:r>
              <a:rPr lang="ar-SA" sz="6600" b="1" dirty="0">
                <a:latin typeface="Traditional Arabic" pitchFamily="18" charset="-78"/>
                <a:cs typeface="Traditional Arabic" pitchFamily="18" charset="-78"/>
              </a:rPr>
              <a:t>ٱلَّذِينَ هُمْ فِى صَلَاتِهِمْ </a:t>
            </a:r>
            <a:r>
              <a:rPr lang="ar-SA" sz="6600" b="1" dirty="0" smtClean="0">
                <a:latin typeface="Traditional Arabic" pitchFamily="18" charset="-78"/>
                <a:cs typeface="Traditional Arabic" pitchFamily="18" charset="-78"/>
              </a:rPr>
              <a:t>خَٰشِعُونَ</a:t>
            </a:r>
            <a:endParaRPr lang="en-US" sz="6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/>
              </a:solidFill>
              <a:effectLst>
                <a:reflection blurRad="12700" stA="28000" endPos="45000" dist="1000" dir="5400000" sy="-100000" algn="bl" rotWithShape="0"/>
              </a:effectLst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6333" y="4309378"/>
            <a:ext cx="85344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MY" sz="4000" b="1" dirty="0" err="1">
                <a:solidFill>
                  <a:srgbClr val="FF0000"/>
                </a:solidFill>
              </a:rPr>
              <a:t>Sesungguhnya</a:t>
            </a:r>
            <a:r>
              <a:rPr lang="en-MY" sz="4000" b="1" dirty="0">
                <a:solidFill>
                  <a:srgbClr val="FF0000"/>
                </a:solidFill>
              </a:rPr>
              <a:t> </a:t>
            </a:r>
            <a:r>
              <a:rPr lang="en-MY" sz="4000" b="1" dirty="0" err="1">
                <a:solidFill>
                  <a:srgbClr val="FF0000"/>
                </a:solidFill>
              </a:rPr>
              <a:t>berjayalah</a:t>
            </a:r>
            <a:r>
              <a:rPr lang="en-MY" sz="4000" b="1" dirty="0">
                <a:solidFill>
                  <a:srgbClr val="FF0000"/>
                </a:solidFill>
              </a:rPr>
              <a:t> orang-orang yang </a:t>
            </a:r>
            <a:r>
              <a:rPr lang="en-MY" sz="4000" b="1" dirty="0" err="1" smtClean="0">
                <a:solidFill>
                  <a:srgbClr val="FF0000"/>
                </a:solidFill>
              </a:rPr>
              <a:t>beriman,iaitu</a:t>
            </a:r>
            <a:r>
              <a:rPr lang="en-MY" sz="4000" b="1" dirty="0" smtClean="0">
                <a:solidFill>
                  <a:srgbClr val="FF0000"/>
                </a:solidFill>
              </a:rPr>
              <a:t> </a:t>
            </a:r>
            <a:r>
              <a:rPr lang="en-MY" sz="4000" b="1" dirty="0">
                <a:solidFill>
                  <a:srgbClr val="FF0000"/>
                </a:solidFill>
              </a:rPr>
              <a:t>orang-orang yang </a:t>
            </a:r>
            <a:r>
              <a:rPr lang="en-MY" sz="4000" b="1" dirty="0" err="1">
                <a:solidFill>
                  <a:srgbClr val="FF0000"/>
                </a:solidFill>
              </a:rPr>
              <a:t>khusyuk</a:t>
            </a:r>
            <a:r>
              <a:rPr lang="en-MY" sz="4000" b="1" dirty="0">
                <a:solidFill>
                  <a:srgbClr val="FF0000"/>
                </a:solidFill>
              </a:rPr>
              <a:t> </a:t>
            </a:r>
            <a:r>
              <a:rPr lang="en-MY" sz="4000" b="1" dirty="0" err="1">
                <a:solidFill>
                  <a:srgbClr val="FF0000"/>
                </a:solidFill>
              </a:rPr>
              <a:t>dalam</a:t>
            </a:r>
            <a:r>
              <a:rPr lang="en-MY" sz="4000" b="1" dirty="0">
                <a:solidFill>
                  <a:srgbClr val="FF0000"/>
                </a:solidFill>
              </a:rPr>
              <a:t> </a:t>
            </a:r>
            <a:r>
              <a:rPr lang="en-MY" sz="4000" b="1" dirty="0" err="1">
                <a:solidFill>
                  <a:srgbClr val="FF0000"/>
                </a:solidFill>
              </a:rPr>
              <a:t>solatnya</a:t>
            </a:r>
            <a:r>
              <a:rPr lang="en-MY" sz="4000" b="1" dirty="0">
                <a:solidFill>
                  <a:srgbClr val="FF0000"/>
                </a:solidFill>
              </a:rPr>
              <a:t>.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6524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xmlns="" id="{4F259D50-600E-284C-81B3-E58226A7C1E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tle 1"/>
          <p:cNvSpPr txBox="1">
            <a:spLocks/>
          </p:cNvSpPr>
          <p:nvPr/>
        </p:nvSpPr>
        <p:spPr>
          <a:xfrm>
            <a:off x="175633" y="2575739"/>
            <a:ext cx="4534590" cy="17526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Kanit"/>
              <a:buNone/>
              <a:defRPr sz="7500" b="1" i="0" u="none" strike="noStrike" cap="none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rPr lang="en-MY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ibadah</a:t>
            </a:r>
            <a:r>
              <a:rPr lang="en-MY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paling </a:t>
            </a:r>
            <a:r>
              <a:rPr lang="en-MY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istimewa</a:t>
            </a:r>
            <a:r>
              <a:rPr lang="en-MY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anugerah</a:t>
            </a:r>
            <a:r>
              <a:rPr lang="en-MY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Allah </a:t>
            </a:r>
            <a:r>
              <a:rPr lang="en-MY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kepada</a:t>
            </a:r>
            <a:r>
              <a:rPr lang="en-MY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hamba-hambaNya</a:t>
            </a:r>
            <a:endParaRPr lang="en-U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75633" y="4664150"/>
            <a:ext cx="4534590" cy="1752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Kanit"/>
              <a:buNone/>
              <a:defRPr sz="7500" b="1" i="0" u="none" strike="noStrike" cap="none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munajat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atau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pertemuan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hamba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dengan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Penciptanya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yang </a:t>
            </a:r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difardhukan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sebanyak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lima (5) kali </a:t>
            </a:r>
            <a:r>
              <a:rPr lang="en-MY" sz="24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sehari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912241" y="2575738"/>
            <a:ext cx="4102591" cy="405897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Kanit"/>
              <a:buNone/>
              <a:defRPr sz="7500" b="1" i="0" u="none" strike="noStrike" cap="none">
                <a:solidFill>
                  <a:schemeClr val="accent1"/>
                </a:solidFill>
                <a:latin typeface="Kanit"/>
                <a:ea typeface="Kanit"/>
                <a:cs typeface="Kanit"/>
                <a:sym typeface="Kani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Kanit"/>
              <a:buNone/>
              <a:defRPr sz="4800" b="1" i="0" u="none" strike="noStrike" cap="none">
                <a:solidFill>
                  <a:schemeClr val="dk1"/>
                </a:solidFill>
                <a:latin typeface="Kanit"/>
                <a:ea typeface="Kanit"/>
                <a:cs typeface="Kanit"/>
                <a:sym typeface="Kanit"/>
              </a:defRPr>
            </a:lvl9pPr>
          </a:lstStyle>
          <a:p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Allah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azza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wajalla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telah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mengangkat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Rasullah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s.w.t 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ke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Sidratul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muntaha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untuk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menerima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perintah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solat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secara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langsung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dari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Allah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melalui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peristiwa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MY" sz="24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isra</a:t>
            </a:r>
            <a:r>
              <a:rPr lang="en-MY" sz="24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’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dan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MY" sz="2400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mi’raj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yang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berlaku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pada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bulan</a:t>
            </a:r>
            <a:r>
              <a:rPr lang="en-MY" sz="24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MY" sz="24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Rejab</a:t>
            </a:r>
            <a:r>
              <a:rPr lang="en-MY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Google Shape;609;p53"/>
          <p:cNvSpPr/>
          <p:nvPr/>
        </p:nvSpPr>
        <p:spPr>
          <a:xfrm>
            <a:off x="2578582" y="0"/>
            <a:ext cx="4127017" cy="2317898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latin typeface="Arial Black" pitchFamily="34" charset="0"/>
                <a:ea typeface="Roboto"/>
                <a:cs typeface="Roboto"/>
                <a:sym typeface="Roboto"/>
              </a:rPr>
              <a:t>SOLAT</a:t>
            </a:r>
            <a:endParaRPr sz="3200" dirty="0">
              <a:latin typeface="Arial Black" pitchFamily="34" charset="0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2200367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TIFY - Malachite - Dark">
      <a:dk1>
        <a:srgbClr val="F8F8F8"/>
      </a:dk1>
      <a:lt1>
        <a:srgbClr val="000000"/>
      </a:lt1>
      <a:dk2>
        <a:srgbClr val="FFFFFF"/>
      </a:dk2>
      <a:lt2>
        <a:srgbClr val="A3A8AC"/>
      </a:lt2>
      <a:accent1>
        <a:srgbClr val="FDAF8A"/>
      </a:accent1>
      <a:accent2>
        <a:srgbClr val="FC8D76"/>
      </a:accent2>
      <a:accent3>
        <a:srgbClr val="DBD2AF"/>
      </a:accent3>
      <a:accent4>
        <a:srgbClr val="88BBD7"/>
      </a:accent4>
      <a:accent5>
        <a:srgbClr val="356689"/>
      </a:accent5>
      <a:accent6>
        <a:srgbClr val="38434C"/>
      </a:accent6>
      <a:hlink>
        <a:srgbClr val="221775"/>
      </a:hlink>
      <a:folHlink>
        <a:srgbClr val="8AACF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 White Optima</Template>
  <TotalTime>2516</TotalTime>
  <Words>1208</Words>
  <Application>Microsoft Office PowerPoint</Application>
  <PresentationFormat>On-screen Show (4:3)</PresentationFormat>
  <Paragraphs>116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Jetfabrik Design</dc:creator>
  <cp:lastModifiedBy>PMasjid</cp:lastModifiedBy>
  <cp:revision>322</cp:revision>
  <dcterms:created xsi:type="dcterms:W3CDTF">2018-12-21T22:04:22Z</dcterms:created>
  <dcterms:modified xsi:type="dcterms:W3CDTF">2021-03-04T18:27:58Z</dcterms:modified>
</cp:coreProperties>
</file>